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9" r:id="rId2"/>
    <p:sldId id="256" r:id="rId3"/>
    <p:sldId id="290" r:id="rId4"/>
    <p:sldId id="266" r:id="rId5"/>
    <p:sldId id="291" r:id="rId6"/>
    <p:sldId id="267" r:id="rId7"/>
    <p:sldId id="292" r:id="rId8"/>
    <p:sldId id="293" r:id="rId9"/>
    <p:sldId id="294" r:id="rId10"/>
    <p:sldId id="295" r:id="rId11"/>
    <p:sldId id="296" r:id="rId12"/>
    <p:sldId id="297"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37"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8C9A37-203E-46AB-822D-A014CE77368D}" type="datetimeFigureOut">
              <a:rPr lang="en-US" smtClean="0"/>
              <a:pPr/>
              <a:t>4/13/2020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2B068D-7AC2-4D82-8411-5AAE613C6F6E}" type="slidenum">
              <a:rPr lang="en-US" smtClean="0"/>
              <a:pPr/>
              <a:t>‹#›</a:t>
            </a:fld>
            <a:endParaRPr lang="en-US"/>
          </a:p>
        </p:txBody>
      </p:sp>
    </p:spTree>
    <p:extLst>
      <p:ext uri="{BB962C8B-B14F-4D97-AF65-F5344CB8AC3E}">
        <p14:creationId xmlns:p14="http://schemas.microsoft.com/office/powerpoint/2010/main" val="3353539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87A55-825C-4260-8611-BB25B829AAF3}"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C543A5-4B17-46E9-96C7-3574C45F59C0}" type="slidenum">
              <a:rPr lang="en-US" smtClean="0"/>
              <a:pPr/>
              <a:t>‹#›</a:t>
            </a:fld>
            <a:endParaRPr lang="en-US"/>
          </a:p>
        </p:txBody>
      </p:sp>
    </p:spTree>
    <p:extLst>
      <p:ext uri="{BB962C8B-B14F-4D97-AF65-F5344CB8AC3E}">
        <p14:creationId xmlns:p14="http://schemas.microsoft.com/office/powerpoint/2010/main" val="1169949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C543A5-4B17-46E9-96C7-3574C45F59C0}" type="slidenum">
              <a:rPr lang="en-US" smtClean="0"/>
              <a:pPr/>
              <a:t>2</a:t>
            </a:fld>
            <a:endParaRPr lang="en-US"/>
          </a:p>
        </p:txBody>
      </p:sp>
    </p:spTree>
    <p:extLst>
      <p:ext uri="{BB962C8B-B14F-4D97-AF65-F5344CB8AC3E}">
        <p14:creationId xmlns:p14="http://schemas.microsoft.com/office/powerpoint/2010/main" val="144950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24200"/>
            <a:ext cx="8001000" cy="2819400"/>
          </a:xfrm>
        </p:spPr>
        <p:txBody>
          <a:bodyPr>
            <a:noAutofit/>
          </a:bodyPr>
          <a:lstStyle/>
          <a:p>
            <a:r>
              <a:rPr lang="en-US" sz="4400" b="1" dirty="0">
                <a:solidFill>
                  <a:schemeClr val="tx1"/>
                </a:solidFill>
                <a:latin typeface="Times New Roman" panose="02020603050405020304" pitchFamily="18" charset="0"/>
                <a:cs typeface="Times New Roman" panose="02020603050405020304" pitchFamily="18" charset="0"/>
              </a:rPr>
              <a:t>Introduction to Drugs Abuse / Addiction and Basic Characteristics of Drug Dependence</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4" name="Subtitle 2"/>
          <p:cNvSpPr txBox="1">
            <a:spLocks/>
          </p:cNvSpPr>
          <p:nvPr/>
        </p:nvSpPr>
        <p:spPr bwMode="auto">
          <a:xfrm>
            <a:off x="685800" y="1905000"/>
            <a:ext cx="77358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ctr" eaLnBrk="1" hangingPunct="1">
              <a:buFont typeface="Wingdings 2" panose="05020102010507070707" pitchFamily="18" charset="2"/>
              <a:buNone/>
            </a:pPr>
            <a:r>
              <a:rPr lang="en-US" sz="4800" b="1" dirty="0" err="1"/>
              <a:t>Lec</a:t>
            </a:r>
            <a:r>
              <a:rPr lang="en-US" sz="4800" b="1" dirty="0"/>
              <a:t>: </a:t>
            </a:r>
            <a:r>
              <a:rPr lang="en-US" sz="4800" b="1" dirty="0" smtClean="0">
                <a:latin typeface="Times New Roman" panose="02020603050405020304" pitchFamily="18" charset="0"/>
                <a:cs typeface="Times New Roman" panose="02020603050405020304" pitchFamily="18" charset="0"/>
              </a:rPr>
              <a:t>46 </a:t>
            </a:r>
            <a:r>
              <a:rPr lang="en-US" sz="4800" b="1" dirty="0">
                <a:latin typeface="Times New Roman" panose="02020603050405020304" pitchFamily="18" charset="0"/>
                <a:cs typeface="Times New Roman" panose="02020603050405020304" pitchFamily="18" charset="0"/>
              </a:rPr>
              <a:t>- SFSS - SP – </a:t>
            </a:r>
            <a:r>
              <a:rPr lang="en-US" sz="4800" b="1" dirty="0" smtClean="0">
                <a:latin typeface="Times New Roman" panose="02020603050405020304" pitchFamily="18" charset="0"/>
                <a:cs typeface="Times New Roman" panose="02020603050405020304" pitchFamily="18" charset="0"/>
              </a:rPr>
              <a:t>09a</a:t>
            </a:r>
            <a:endParaRPr lang="en-US" sz="4800" b="1" dirty="0"/>
          </a:p>
        </p:txBody>
      </p:sp>
    </p:spTree>
    <p:extLst>
      <p:ext uri="{BB962C8B-B14F-4D97-AF65-F5344CB8AC3E}">
        <p14:creationId xmlns:p14="http://schemas.microsoft.com/office/powerpoint/2010/main" val="3611983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t>The second is withdrawal syndrome.</a:t>
            </a:r>
            <a:r>
              <a:rPr lang="en-US" dirty="0"/>
              <a:t> Withdrawal syndrome is the negative effects that might occur when the user reduces or stop taking drugs. This might include nausea, headaches, restlessness, sweating and difficulty in sleeping. These effects vary depending upon the nature of drug. </a:t>
            </a:r>
          </a:p>
          <a:p>
            <a:endParaRPr lang="en-US" dirty="0"/>
          </a:p>
        </p:txBody>
      </p:sp>
    </p:spTree>
    <p:extLst>
      <p:ext uri="{BB962C8B-B14F-4D97-AF65-F5344CB8AC3E}">
        <p14:creationId xmlns:p14="http://schemas.microsoft.com/office/powerpoint/2010/main" val="2012644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US" sz="2400" b="1" dirty="0"/>
              <a:t>The third characteristics is physical and psychological dependence. </a:t>
            </a:r>
            <a:r>
              <a:rPr lang="en-US" sz="2000" dirty="0"/>
              <a:t>Physical dependence on drug is physical changes related to drug use that may result in withdrawal symptoms and tolerance. Psychological dependence (also called behavioral or habitual dependence) is a form of dependence that involves emotional and motivational symptoms of drug use. Which depends upon the frequency of using a drug or effort an individual spends in drug seeking behavior. Dependence requires a period of regular use before its occurrence. Over time, the body adopts the presence of the drug in its system and the body continue to work normally. Removal of the drugs are more likely to create an imbalance which is corrected slowly and gradually over a period of time. Psychological dependence on drugs, on the other hand, is by beliefs: i.e. a person thinks he or she needs the substance in order to cope. </a:t>
            </a:r>
            <a:endParaRPr lang="en-US" sz="2400" dirty="0" smtClean="0"/>
          </a:p>
          <a:p>
            <a:pPr algn="just"/>
            <a:endParaRPr lang="en-US" sz="2000" dirty="0" smtClean="0"/>
          </a:p>
          <a:p>
            <a:pPr algn="just"/>
            <a:r>
              <a:rPr lang="en-US" sz="2000" dirty="0" smtClean="0"/>
              <a:t>Arthur </a:t>
            </a:r>
            <a:r>
              <a:rPr lang="en-US" sz="2000" dirty="0"/>
              <a:t>W. </a:t>
            </a:r>
            <a:r>
              <a:rPr lang="en-US" sz="2000" dirty="0" err="1"/>
              <a:t>Blume</a:t>
            </a:r>
            <a:r>
              <a:rPr lang="en-US" sz="2000" dirty="0"/>
              <a:t>. (2005). </a:t>
            </a:r>
            <a:r>
              <a:rPr lang="en-US" sz="2000" i="1" dirty="0"/>
              <a:t>Treating Drug Problems</a:t>
            </a:r>
            <a:r>
              <a:rPr lang="en-US" sz="2000" dirty="0"/>
              <a:t>, New Jersey. John Wiley &amp; Sons. </a:t>
            </a:r>
            <a:r>
              <a:rPr lang="en-US" sz="2000" dirty="0" smtClean="0"/>
              <a:t>P.18</a:t>
            </a:r>
            <a:endParaRPr lang="en-US" sz="2000" dirty="0"/>
          </a:p>
        </p:txBody>
      </p:sp>
    </p:spTree>
    <p:extLst>
      <p:ext uri="{BB962C8B-B14F-4D97-AF65-F5344CB8AC3E}">
        <p14:creationId xmlns:p14="http://schemas.microsoft.com/office/powerpoint/2010/main" val="2717985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b="1" dirty="0" smtClean="0"/>
              <a:t>The </a:t>
            </a:r>
            <a:r>
              <a:rPr lang="en-US" b="1" dirty="0"/>
              <a:t>fourth characteristic of drug dependence is craving and relapse.</a:t>
            </a:r>
            <a:r>
              <a:rPr lang="en-US" dirty="0"/>
              <a:t> It is a condition when the drug dependent searches for his/her choice drug, cannot resist its seduction and will go for its excessive use again and again. This is also known as relapse. Experts are of the opinion that if a person does not relapse, he is not a drug dependent.</a:t>
            </a:r>
          </a:p>
        </p:txBody>
      </p:sp>
    </p:spTree>
    <p:extLst>
      <p:ext uri="{BB962C8B-B14F-4D97-AF65-F5344CB8AC3E}">
        <p14:creationId xmlns:p14="http://schemas.microsoft.com/office/powerpoint/2010/main" val="40689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lgn="ctr">
              <a:buNone/>
            </a:pPr>
            <a:endParaRPr lang="en-GB" sz="6000" b="1" dirty="0" smtClean="0"/>
          </a:p>
          <a:p>
            <a:pPr marL="0" indent="0" algn="ctr">
              <a:buNone/>
            </a:pPr>
            <a:endParaRPr lang="en-GB" sz="6000" b="1" dirty="0"/>
          </a:p>
          <a:p>
            <a:pPr marL="0" indent="0" algn="ctr">
              <a:buNone/>
            </a:pPr>
            <a:r>
              <a:rPr lang="en-GB" sz="6000" b="1" dirty="0" smtClean="0"/>
              <a:t>Thanks</a:t>
            </a:r>
            <a:endParaRPr lang="en-GB" b="1" dirty="0"/>
          </a:p>
        </p:txBody>
      </p:sp>
    </p:spTree>
    <p:extLst>
      <p:ext uri="{BB962C8B-B14F-4D97-AF65-F5344CB8AC3E}">
        <p14:creationId xmlns:p14="http://schemas.microsoft.com/office/powerpoint/2010/main" val="2222371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486400"/>
            <a:ext cx="9144000" cy="1371600"/>
          </a:xfrm>
        </p:spPr>
        <p:txBody>
          <a:bodyPr>
            <a:normAutofit fontScale="90000"/>
          </a:bodyPr>
          <a:lstStyle/>
          <a:p>
            <a:pPr lvl="0"/>
            <a:r>
              <a:rPr lang="en-US" sz="6000" b="1" dirty="0" smtClean="0"/>
              <a:t/>
            </a:r>
            <a:br>
              <a:rPr lang="en-US" sz="6000" b="1" dirty="0" smtClean="0"/>
            </a:br>
            <a:r>
              <a:rPr lang="en-US" b="1" dirty="0" smtClean="0"/>
              <a:t>Drug Addiction </a:t>
            </a:r>
            <a:br>
              <a:rPr lang="en-US" b="1" dirty="0" smtClean="0"/>
            </a:br>
            <a:r>
              <a:rPr lang="en-US" b="1" dirty="0" smtClean="0"/>
              <a:t>Causes &amp; Remedies</a:t>
            </a:r>
            <a:r>
              <a:rPr lang="en-US" dirty="0" smtClean="0"/>
              <a:t/>
            </a:r>
            <a:br>
              <a:rPr lang="en-US" dirty="0" smtClean="0"/>
            </a:br>
            <a:endParaRPr lang="en-US" dirty="0"/>
          </a:p>
        </p:txBody>
      </p:sp>
      <p:pic>
        <p:nvPicPr>
          <p:cNvPr id="1026" name="Picture 2" descr="C:\Documents and Settings\S Faiiq Shah\Desktop\drugs 6\canncrop5.jpg"/>
          <p:cNvPicPr>
            <a:picLocks noChangeAspect="1" noChangeArrowheads="1"/>
          </p:cNvPicPr>
          <p:nvPr/>
        </p:nvPicPr>
        <p:blipFill>
          <a:blip r:embed="rId3"/>
          <a:srcRect/>
          <a:stretch>
            <a:fillRect/>
          </a:stretch>
        </p:blipFill>
        <p:spPr bwMode="auto">
          <a:xfrm>
            <a:off x="0" y="0"/>
            <a:ext cx="9144000" cy="5715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Introduction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The term "drug" is originated from the Dutch word "</a:t>
            </a:r>
            <a:r>
              <a:rPr lang="en-US" i="1" dirty="0" err="1">
                <a:latin typeface="Times New Roman" panose="02020603050405020304" pitchFamily="18" charset="0"/>
                <a:cs typeface="Times New Roman" panose="02020603050405020304" pitchFamily="18" charset="0"/>
              </a:rPr>
              <a:t>droog</a:t>
            </a:r>
            <a:r>
              <a:rPr lang="en-US" dirty="0">
                <a:latin typeface="Times New Roman" panose="02020603050405020304" pitchFamily="18" charset="0"/>
                <a:cs typeface="Times New Roman" panose="02020603050405020304" pitchFamily="18" charset="0"/>
              </a:rPr>
              <a:t>", which means "dry goods</a:t>
            </a:r>
            <a:r>
              <a:rPr lang="en-US" dirty="0" smtClean="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a:t>
            </a:r>
            <a:r>
              <a:rPr lang="en-US" sz="1900" dirty="0">
                <a:latin typeface="Times New Roman" panose="02020603050405020304" pitchFamily="18" charset="0"/>
                <a:cs typeface="Times New Roman" panose="02020603050405020304" pitchFamily="18" charset="0"/>
              </a:rPr>
              <a:t>Luigi </a:t>
            </a:r>
            <a:r>
              <a:rPr lang="en-US" sz="1900" dirty="0" err="1">
                <a:latin typeface="Times New Roman" panose="02020603050405020304" pitchFamily="18" charset="0"/>
                <a:cs typeface="Times New Roman" panose="02020603050405020304" pitchFamily="18" charset="0"/>
              </a:rPr>
              <a:t>Zoja</a:t>
            </a:r>
            <a:r>
              <a:rPr lang="en-US" sz="1900" dirty="0">
                <a:latin typeface="Times New Roman" panose="02020603050405020304" pitchFamily="18" charset="0"/>
                <a:cs typeface="Times New Roman" panose="02020603050405020304" pitchFamily="18" charset="0"/>
              </a:rPr>
              <a:t>, Translated by Marc E Romano and Robert </a:t>
            </a:r>
            <a:r>
              <a:rPr lang="en-US" sz="1900" dirty="0" err="1">
                <a:latin typeface="Times New Roman" panose="02020603050405020304" pitchFamily="18" charset="0"/>
                <a:cs typeface="Times New Roman" panose="02020603050405020304" pitchFamily="18" charset="0"/>
              </a:rPr>
              <a:t>Mercurio</a:t>
            </a:r>
            <a:r>
              <a:rPr lang="en-US" sz="1900" dirty="0">
                <a:latin typeface="Times New Roman" panose="02020603050405020304" pitchFamily="18" charset="0"/>
                <a:cs typeface="Times New Roman" panose="02020603050405020304" pitchFamily="18" charset="0"/>
              </a:rPr>
              <a:t>, (1989) </a:t>
            </a:r>
            <a:r>
              <a:rPr lang="en-US" sz="1900" i="1" dirty="0">
                <a:latin typeface="Times New Roman" panose="02020603050405020304" pitchFamily="18" charset="0"/>
                <a:cs typeface="Times New Roman" panose="02020603050405020304" pitchFamily="18" charset="0"/>
              </a:rPr>
              <a:t>Drugs, Addiction, &amp; Initiation: The Modern Search for Ritual. </a:t>
            </a:r>
            <a:r>
              <a:rPr lang="en-US" sz="1900" dirty="0">
                <a:latin typeface="Times New Roman" panose="02020603050405020304" pitchFamily="18" charset="0"/>
                <a:cs typeface="Times New Roman" panose="02020603050405020304" pitchFamily="18" charset="0"/>
              </a:rPr>
              <a:t> Boston: </a:t>
            </a:r>
            <a:r>
              <a:rPr lang="en-US" sz="1900" dirty="0" err="1">
                <a:latin typeface="Times New Roman" panose="02020603050405020304" pitchFamily="18" charset="0"/>
                <a:cs typeface="Times New Roman" panose="02020603050405020304" pitchFamily="18" charset="0"/>
              </a:rPr>
              <a:t>Sigo</a:t>
            </a:r>
            <a:r>
              <a:rPr lang="en-US" sz="1900" dirty="0">
                <a:latin typeface="Times New Roman" panose="02020603050405020304" pitchFamily="18" charset="0"/>
                <a:cs typeface="Times New Roman" panose="02020603050405020304" pitchFamily="18" charset="0"/>
              </a:rPr>
              <a:t> Press. </a:t>
            </a:r>
            <a:r>
              <a:rPr lang="en-US" sz="1900" dirty="0" smtClean="0">
                <a:latin typeface="Times New Roman" panose="02020603050405020304" pitchFamily="18" charset="0"/>
                <a:cs typeface="Times New Roman" panose="02020603050405020304" pitchFamily="18" charset="0"/>
              </a:rPr>
              <a:t>P.28)</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Some argue, however, that the term has been originated from the French word ‘</a:t>
            </a:r>
            <a:r>
              <a:rPr lang="en-US" i="1" dirty="0">
                <a:latin typeface="Times New Roman" panose="02020603050405020304" pitchFamily="18" charset="0"/>
                <a:cs typeface="Times New Roman" panose="02020603050405020304" pitchFamily="18" charset="0"/>
              </a:rPr>
              <a:t>drogu</a:t>
            </a:r>
            <a:r>
              <a:rPr lang="en-US" dirty="0">
                <a:latin typeface="Times New Roman" panose="02020603050405020304" pitchFamily="18" charset="0"/>
                <a:cs typeface="Times New Roman" panose="02020603050405020304" pitchFamily="18" charset="0"/>
              </a:rPr>
              <a:t>e’ which literally means “a dry substance”. </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Abadinsky</a:t>
            </a:r>
            <a:r>
              <a:rPr lang="en-US" sz="2000" dirty="0">
                <a:latin typeface="Times New Roman" panose="02020603050405020304" pitchFamily="18" charset="0"/>
                <a:cs typeface="Times New Roman" panose="02020603050405020304" pitchFamily="18" charset="0"/>
              </a:rPr>
              <a:t>, H., &amp;</a:t>
            </a:r>
            <a:r>
              <a:rPr lang="en-US" sz="2000" dirty="0" err="1">
                <a:latin typeface="Times New Roman" panose="02020603050405020304" pitchFamily="18" charset="0"/>
                <a:cs typeface="Times New Roman" panose="02020603050405020304" pitchFamily="18" charset="0"/>
              </a:rPr>
              <a:t>Abadinsky</a:t>
            </a:r>
            <a:r>
              <a:rPr lang="en-US" sz="2000" dirty="0">
                <a:latin typeface="Times New Roman" panose="02020603050405020304" pitchFamily="18" charset="0"/>
                <a:cs typeface="Times New Roman" panose="02020603050405020304" pitchFamily="18" charset="0"/>
              </a:rPr>
              <a:t>, H. (2008). </a:t>
            </a:r>
            <a:r>
              <a:rPr lang="en-US" sz="2000" i="1" dirty="0">
                <a:latin typeface="Times New Roman" panose="02020603050405020304" pitchFamily="18" charset="0"/>
                <a:cs typeface="Times New Roman" panose="02020603050405020304" pitchFamily="18" charset="0"/>
              </a:rPr>
              <a:t>Drug use and Abuse.</a:t>
            </a:r>
            <a:r>
              <a:rPr lang="en-US" sz="2000" dirty="0">
                <a:latin typeface="Times New Roman" panose="02020603050405020304" pitchFamily="18" charset="0"/>
                <a:cs typeface="Times New Roman" panose="02020603050405020304" pitchFamily="18" charset="0"/>
              </a:rPr>
              <a:t> Belmont: Thomson/Wadsworth. </a:t>
            </a:r>
            <a:r>
              <a:rPr lang="en-US" sz="2000" dirty="0" smtClean="0">
                <a:latin typeface="Times New Roman" panose="02020603050405020304" pitchFamily="18" charset="0"/>
                <a:cs typeface="Times New Roman" panose="02020603050405020304" pitchFamily="18" charset="0"/>
              </a:rPr>
              <a:t>P.5)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36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lstStyle/>
          <a:p>
            <a:pPr algn="ctr">
              <a:buNone/>
            </a:pPr>
            <a:r>
              <a:rPr lang="en-US" b="1" dirty="0" smtClean="0"/>
              <a:t>Definitions</a:t>
            </a:r>
          </a:p>
          <a:p>
            <a:pPr>
              <a:buNone/>
            </a:pPr>
            <a:endParaRPr lang="en-US" dirty="0" smtClean="0"/>
          </a:p>
          <a:p>
            <a:pPr lvl="0" algn="just"/>
            <a:r>
              <a:rPr lang="en-US" dirty="0" smtClean="0"/>
              <a:t>Drug is any substance that changes or enhances any physical or psychological function in the body. </a:t>
            </a:r>
          </a:p>
          <a:p>
            <a:pPr lvl="0" algn="just"/>
            <a:r>
              <a:rPr lang="en-US" dirty="0" smtClean="0"/>
              <a:t>A Drug is any chemical substance that can change the normal structure and function of body. </a:t>
            </a:r>
          </a:p>
          <a:p>
            <a:pPr algn="just"/>
            <a:r>
              <a:rPr lang="en-US" dirty="0"/>
              <a:t>Drug is mode altering chemical substances which affect the function of body</a:t>
            </a:r>
            <a:r>
              <a:rPr lang="en-US" dirty="0" smtClean="0"/>
              <a: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sz="3600" dirty="0"/>
              <a:t>The modern concept of a drug is </a:t>
            </a:r>
          </a:p>
          <a:p>
            <a:pPr marL="400050" lvl="1" indent="0" algn="just">
              <a:buNone/>
            </a:pPr>
            <a:r>
              <a:rPr lang="en-US" sz="3200" i="1" dirty="0" smtClean="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any substance other than food, that when inhaled, injected, smoked, consumed, absorbed via a patch on the skin or dissolved under the tongue causes a physiological change in the body”.</a:t>
            </a:r>
            <a:endParaRPr lang="en-US" sz="3200" dirty="0">
              <a:latin typeface="Times New Roman" panose="02020603050405020304" pitchFamily="18" charset="0"/>
              <a:cs typeface="Times New Roman" panose="02020603050405020304" pitchFamily="18" charset="0"/>
            </a:endParaRPr>
          </a:p>
          <a:p>
            <a:pPr algn="just"/>
            <a:r>
              <a:rPr lang="en-US" sz="2000" i="1" dirty="0" smtClean="0"/>
              <a:t>(Stedman's </a:t>
            </a:r>
            <a:r>
              <a:rPr lang="en-US" sz="2000" i="1" dirty="0"/>
              <a:t>Medical </a:t>
            </a:r>
            <a:r>
              <a:rPr lang="en-US" sz="2000" i="1" dirty="0" err="1"/>
              <a:t>Dictionary.</a:t>
            </a:r>
            <a:r>
              <a:rPr lang="en-US" sz="2000" dirty="0" err="1"/>
              <a:t>Drug</a:t>
            </a:r>
            <a:r>
              <a:rPr lang="en-US" sz="2000" dirty="0"/>
              <a:t> Definition".  Retrieved 2014-05-01 – via </a:t>
            </a:r>
            <a:r>
              <a:rPr lang="en-US" sz="2000" dirty="0" smtClean="0"/>
              <a:t>Drugs.com.)</a:t>
            </a:r>
            <a:endParaRPr lang="en-US" sz="2000" dirty="0"/>
          </a:p>
          <a:p>
            <a:pPr algn="just"/>
            <a:r>
              <a:rPr lang="en-US" dirty="0" smtClean="0">
                <a:latin typeface="Times New Roman" panose="02020603050405020304" pitchFamily="18" charset="0"/>
                <a:cs typeface="Times New Roman" panose="02020603050405020304" pitchFamily="18" charset="0"/>
              </a:rPr>
              <a:t>Drug </a:t>
            </a:r>
            <a:r>
              <a:rPr lang="en-US" dirty="0">
                <a:latin typeface="Times New Roman" panose="02020603050405020304" pitchFamily="18" charset="0"/>
                <a:cs typeface="Times New Roman" panose="02020603050405020304" pitchFamily="18" charset="0"/>
              </a:rPr>
              <a:t>is any substance, other than food, that alters feelings, functions, or structure of mind and body. </a:t>
            </a:r>
          </a:p>
        </p:txBody>
      </p:sp>
    </p:spTree>
    <p:extLst>
      <p:ext uri="{BB962C8B-B14F-4D97-AF65-F5344CB8AC3E}">
        <p14:creationId xmlns:p14="http://schemas.microsoft.com/office/powerpoint/2010/main" val="361064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lnSpcReduction="10000"/>
          </a:bodyPr>
          <a:lstStyle/>
          <a:p>
            <a:r>
              <a:rPr lang="en-US" b="1" u="sng" dirty="0" smtClean="0"/>
              <a:t>Drug Addiction</a:t>
            </a:r>
            <a:r>
              <a:rPr lang="en-US" dirty="0" smtClean="0"/>
              <a:t>: </a:t>
            </a:r>
          </a:p>
          <a:p>
            <a:pPr algn="just">
              <a:buNone/>
            </a:pPr>
            <a:r>
              <a:rPr lang="en-US" dirty="0" smtClean="0"/>
              <a:t>	Dictionary meaning is </a:t>
            </a:r>
            <a:r>
              <a:rPr lang="en-US" dirty="0" smtClean="0">
                <a:solidFill>
                  <a:srgbClr val="FF0000"/>
                </a:solidFill>
              </a:rPr>
              <a:t>“</a:t>
            </a:r>
            <a:r>
              <a:rPr lang="en-US" i="1" dirty="0" smtClean="0">
                <a:solidFill>
                  <a:srgbClr val="FF0000"/>
                </a:solidFill>
              </a:rPr>
              <a:t>give one self up to a habit”. </a:t>
            </a:r>
            <a:r>
              <a:rPr lang="en-US" dirty="0" smtClean="0"/>
              <a:t>Drug addiction is thus usually characterized by frequent use of the drug. </a:t>
            </a:r>
          </a:p>
          <a:p>
            <a:pPr algn="ctr">
              <a:buNone/>
            </a:pPr>
            <a:r>
              <a:rPr lang="en-US" dirty="0" smtClean="0"/>
              <a:t>Or</a:t>
            </a:r>
          </a:p>
          <a:p>
            <a:pPr>
              <a:buNone/>
            </a:pPr>
            <a:endParaRPr lang="en-US" dirty="0" smtClean="0"/>
          </a:p>
          <a:p>
            <a:pPr algn="just"/>
            <a:r>
              <a:rPr lang="en-US" dirty="0" smtClean="0"/>
              <a:t> A behavior disorder characterized by drug-seeking behavior and the use of the </a:t>
            </a:r>
            <a:r>
              <a:rPr lang="en-US" dirty="0" smtClean="0">
                <a:solidFill>
                  <a:srgbClr val="FF0000"/>
                </a:solidFill>
              </a:rPr>
              <a:t>drugs for that other than medical indications</a:t>
            </a:r>
            <a:r>
              <a:rPr lang="en-US" dirty="0" smtClean="0"/>
              <a:t>.</a:t>
            </a:r>
          </a:p>
          <a:p>
            <a:pPr>
              <a:buNone/>
            </a:pPr>
            <a:r>
              <a:rPr lang="en-US" dirty="0" smtClean="0"/>
              <a:t>	 </a:t>
            </a:r>
          </a:p>
          <a:p>
            <a:pPr algn="just"/>
            <a:r>
              <a:rPr lang="en-US" dirty="0" smtClean="0"/>
              <a:t>Drug addiction is state in which a person has </a:t>
            </a:r>
            <a:r>
              <a:rPr lang="en-US" b="1" dirty="0" smtClean="0">
                <a:solidFill>
                  <a:srgbClr val="FF0000"/>
                </a:solidFill>
              </a:rPr>
              <a:t>heavy dependence on drugs </a:t>
            </a:r>
            <a:r>
              <a:rPr lang="en-US" dirty="0" smtClean="0"/>
              <a:t>and the person </a:t>
            </a:r>
            <a:r>
              <a:rPr lang="en-US" dirty="0" smtClean="0">
                <a:solidFill>
                  <a:srgbClr val="FF0000"/>
                </a:solidFill>
              </a:rPr>
              <a:t>continuously uses the drugs in order to experience satisfaction</a:t>
            </a:r>
            <a:r>
              <a:rPr lang="en-US" dirty="0" smtClean="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b="1" dirty="0"/>
              <a:t>Basic Characteristics of Drug Dependence</a:t>
            </a:r>
            <a:endParaRPr lang="en-US" dirty="0"/>
          </a:p>
        </p:txBody>
      </p:sp>
    </p:spTree>
    <p:extLst>
      <p:ext uri="{BB962C8B-B14F-4D97-AF65-F5344CB8AC3E}">
        <p14:creationId xmlns:p14="http://schemas.microsoft.com/office/powerpoint/2010/main" val="47637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Basic Characteristics of Drug </a:t>
            </a:r>
            <a:r>
              <a:rPr lang="en-US" b="1" dirty="0" smtClean="0"/>
              <a:t>Dependence:</a:t>
            </a:r>
          </a:p>
          <a:p>
            <a:endParaRPr lang="en-US" b="1" dirty="0"/>
          </a:p>
          <a:p>
            <a:pPr algn="just"/>
            <a:r>
              <a:rPr lang="en-US" dirty="0"/>
              <a:t>There are four basic characteristics related to drug dependence and in absence of any one of these </a:t>
            </a:r>
            <a:r>
              <a:rPr lang="en-US" dirty="0" smtClean="0"/>
              <a:t>characteristics </a:t>
            </a:r>
            <a:r>
              <a:rPr lang="en-US" dirty="0"/>
              <a:t>an abuser may not be termed as drug dependent or addict. </a:t>
            </a:r>
          </a:p>
          <a:p>
            <a:endParaRPr lang="en-US" dirty="0"/>
          </a:p>
        </p:txBody>
      </p:sp>
    </p:spTree>
    <p:extLst>
      <p:ext uri="{BB962C8B-B14F-4D97-AF65-F5344CB8AC3E}">
        <p14:creationId xmlns:p14="http://schemas.microsoft.com/office/powerpoint/2010/main" val="4135616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algn="just"/>
            <a:r>
              <a:rPr lang="en-US" b="1" dirty="0"/>
              <a:t>The first one is increased tolerance.</a:t>
            </a:r>
            <a:r>
              <a:rPr lang="en-US" dirty="0"/>
              <a:t> Tolerance, in drug dependence literature, is defined as increasing need of a drug to obtain the same effect again and again. It is the ability to resist the effects of a drug. As the time passes, the effect of a drug use reduces gradually. Therefore, the user needs an increasing amount of the drug to produce the same level of effect.  It creates psychological and physiological dependence </a:t>
            </a:r>
            <a:r>
              <a:rPr lang="en-US" dirty="0"/>
              <a:t>Trevor Bennett and Katy Holloway. Op. Cit. P.9</a:t>
            </a:r>
          </a:p>
          <a:p>
            <a:pPr algn="just"/>
            <a:r>
              <a:rPr lang="en-US" dirty="0"/>
              <a:t>Richard Lawrence Miller. (2002). Drug Types. In </a:t>
            </a:r>
            <a:r>
              <a:rPr lang="en-US" i="1" dirty="0"/>
              <a:t>The Encyclopedia of Addictive Drugs</a:t>
            </a:r>
            <a:r>
              <a:rPr lang="en-US" dirty="0"/>
              <a:t>. London; Greenwood Press. </a:t>
            </a:r>
            <a:r>
              <a:rPr lang="en-US" dirty="0" smtClean="0"/>
              <a:t>P.11</a:t>
            </a:r>
            <a:endParaRPr lang="en-US" dirty="0"/>
          </a:p>
        </p:txBody>
      </p:sp>
    </p:spTree>
    <p:extLst>
      <p:ext uri="{BB962C8B-B14F-4D97-AF65-F5344CB8AC3E}">
        <p14:creationId xmlns:p14="http://schemas.microsoft.com/office/powerpoint/2010/main" val="3284562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713</Words>
  <Application>Microsoft Office PowerPoint</Application>
  <PresentationFormat>On-screen Show (4:3)</PresentationFormat>
  <Paragraphs>37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 Antiqua</vt:lpstr>
      <vt:lpstr>Calibri</vt:lpstr>
      <vt:lpstr>Times New Roman</vt:lpstr>
      <vt:lpstr>Wingdings 2</vt:lpstr>
      <vt:lpstr>Office Theme</vt:lpstr>
      <vt:lpstr>PowerPoint Presentation</vt:lpstr>
      <vt:lpstr> Drug Addiction  Causes &amp; Remedies </vt:lpstr>
      <vt:lpstr>Introduction</vt:lpstr>
      <vt:lpstr>PowerPoint Presentation</vt:lpstr>
      <vt:lpstr>PowerPoint Presentation</vt:lpstr>
      <vt:lpstr>PowerPoint Presentation</vt:lpstr>
      <vt:lpstr>Basic Characteristics of Drug Dependence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Drug Addiction  Its causes &amp; its Remedies. </dc:title>
  <dc:creator/>
  <cp:lastModifiedBy>Faiq Shah</cp:lastModifiedBy>
  <cp:revision>190</cp:revision>
  <dcterms:created xsi:type="dcterms:W3CDTF">2006-08-16T00:00:00Z</dcterms:created>
  <dcterms:modified xsi:type="dcterms:W3CDTF">2020-04-12T19:54:39Z</dcterms:modified>
</cp:coreProperties>
</file>